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9AC3E-3532-6F67-455D-82626D236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0DFA90-7D10-D62B-D4FF-59322AFDFD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B4076-1CCA-2FE0-ACE4-66D9F511D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7DD10-DF77-70B9-0655-A5B9D3E89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F9F4D-2D76-3C04-A057-6F574BA2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480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B619-9DC2-76EF-0361-B4A88B05E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AE2A6-26BE-E8DA-0E3C-A8EAB080D5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4758B-1697-770A-0963-3488C1B45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078-F44D-9497-FBA1-B1495C609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BD113-C5B6-CADF-97B2-2BC758299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1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62336F-C36B-1ECF-03A1-E7BB1C8698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3E4834-EE4B-E6F1-0381-F0BA2DFC82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22E65-C7FA-8AAF-670C-D27E46670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CBDAD-12CB-925C-45F0-B269D196F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FB7FC-575F-D348-B389-C6DB29C42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31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AF963-3F7C-9694-782F-0621C834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D6B87-9708-F512-A156-0C77CBA6A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E0182-B066-9567-4330-5C8EB469A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47500-9977-A08B-BD66-544C6471B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3DBD5-ACEE-5D58-AF4B-7E27E2F2E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11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3CCF4-B1BF-542C-9E2F-80C09534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06BC6-33F8-56ED-D33A-70FF83E93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9AC5C-7FA4-192B-61E5-80EABC479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B0A1D-669D-0156-5148-0FA3123D7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A5252-5E8B-9170-C970-01FC71BD5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433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02127-8F6C-DD49-418B-EFE6EC1A9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2122A-D8D7-4005-A6F4-A847366260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E233B-3ACA-61A8-D8FE-54E8B67CD8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AF72D-1C29-F886-4BB7-C20149A82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0FF0A4-9AE1-0B7B-4075-5E18CC004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E2EF4C-D5B7-BE21-F639-3AE95F6BB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465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F64CE-B29A-FF0D-D601-F3FBD32C4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3F967-CCB7-9824-5287-A70CFDFD2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DBDB9-FACE-2228-0E63-28A5407864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FA946D-0D2B-AB34-4776-EAB3653501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A747A5-5109-D3D2-4C43-6678D59010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CCE8C8-8D1D-AAD3-9063-827982EB3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BFE767-7BF8-691C-CD36-1EA9A38BB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B3318F-60E9-517A-15FA-CE6E389B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47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E8FF1-92DE-FD05-0FF6-D37022631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5960BE-FA17-9BC2-6496-B6E48C678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6C2FD-1326-57C2-A850-19214A2AB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DC6EE-26D5-FD93-CB2D-F3ADAE4B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89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451C7D-86FB-BF97-7BB5-1C23BA616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260900-7F90-EF42-E0AB-9C9328365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E6B748-3688-AD54-600D-F7B966C76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841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E29D0-417D-4736-CDF4-1FD79FB98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6DD6C-E7D6-EDB3-558C-3E8ED647E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F9D3A-5529-FD0A-EB4A-F8BDE264A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1A10D-657E-F290-B2BE-F0ED39AEF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0A8A4-E8EC-029F-1DDE-57513FEBA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99F7B-850C-4B70-3C84-F60B4FC06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257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30FC5-48FE-42AA-652F-2F26B294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9E980E-02F9-4D25-6F01-BA9F54FDD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99FA0C-C83A-9FE1-245D-60DB680CD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A1E2D4-8933-3EF7-C4E6-BA7FF5E8E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B772D6-3E5A-BF75-6D1C-88FF520AF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459D1-7C82-D1D3-854D-69A8B9A48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756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06FA1-CB7A-FD29-3B58-3B05D72CD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0B84B-2106-FD6B-587E-35D96769E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997FE-F1F6-B17A-E1E6-F813522456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297E1-9425-47C8-A24A-03863267158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85F2F-D554-2010-13DA-56933016FE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A14EF-55B6-4E6C-1465-7A25B662A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62482-C5D7-4F53-9524-0A88FAF43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5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75163B-3B6C-1065-76EF-478C668BA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755" y="2763269"/>
            <a:ext cx="1905291" cy="9574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3C948B-2C98-F59C-88F4-21049272DD56}"/>
              </a:ext>
            </a:extLst>
          </p:cNvPr>
          <p:cNvSpPr txBox="1"/>
          <p:nvPr/>
        </p:nvSpPr>
        <p:spPr>
          <a:xfrm>
            <a:off x="1156358" y="1907140"/>
            <a:ext cx="1636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Giant Anteater, secondary consumer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57BC16-2742-9233-E4E5-05AD82DB7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104" y="2579072"/>
            <a:ext cx="1693602" cy="13237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EAAA56-5C18-C833-5598-0C9B8D1651F8}"/>
              </a:ext>
            </a:extLst>
          </p:cNvPr>
          <p:cNvSpPr txBox="1"/>
          <p:nvPr/>
        </p:nvSpPr>
        <p:spPr>
          <a:xfrm>
            <a:off x="5712365" y="1988309"/>
            <a:ext cx="228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Giant Armadillo, secondary consumer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35FF76-FFA3-09F0-7329-4508B22CF190}"/>
              </a:ext>
            </a:extLst>
          </p:cNvPr>
          <p:cNvSpPr txBox="1"/>
          <p:nvPr/>
        </p:nvSpPr>
        <p:spPr>
          <a:xfrm>
            <a:off x="1020982" y="4842171"/>
            <a:ext cx="1251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Turtle Ant, primary consumer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B0B89DC-B42D-544C-55B1-42AEB9681B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7458" y="448081"/>
            <a:ext cx="1380646" cy="16229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F2E5F90-5891-25D2-5727-EE0E8423D86E}"/>
              </a:ext>
            </a:extLst>
          </p:cNvPr>
          <p:cNvSpPr txBox="1"/>
          <p:nvPr/>
        </p:nvSpPr>
        <p:spPr>
          <a:xfrm>
            <a:off x="3125969" y="-155065"/>
            <a:ext cx="228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Maned Wolf, tertiary consumer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3E8452C-5F0A-0C12-D086-98C090B400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0781" y="4641064"/>
            <a:ext cx="1562883" cy="207224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F94EB03-D7C5-EBEB-BD49-1E46BCB7CC22}"/>
              </a:ext>
            </a:extLst>
          </p:cNvPr>
          <p:cNvSpPr txBox="1"/>
          <p:nvPr/>
        </p:nvSpPr>
        <p:spPr>
          <a:xfrm>
            <a:off x="6845781" y="4569036"/>
            <a:ext cx="21714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Buriti</a:t>
            </a:r>
            <a:r>
              <a:rPr lang="en-US" b="1" dirty="0"/>
              <a:t> Tree</a:t>
            </a:r>
          </a:p>
          <a:p>
            <a:pPr algn="ctr"/>
            <a:r>
              <a:rPr lang="en-US" b="1" dirty="0"/>
              <a:t>(</a:t>
            </a:r>
            <a:r>
              <a:rPr lang="en-US" b="1" i="1" dirty="0"/>
              <a:t>Mauritia </a:t>
            </a:r>
            <a:r>
              <a:rPr lang="en-US" b="1" i="1" dirty="0" err="1"/>
              <a:t>flexuosa</a:t>
            </a:r>
            <a:r>
              <a:rPr lang="en-US" b="1" dirty="0"/>
              <a:t>), Producer, focal species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DB2253B-38A6-7E98-5F13-D26146528446}"/>
              </a:ext>
            </a:extLst>
          </p:cNvPr>
          <p:cNvCxnSpPr>
            <a:cxnSpLocks/>
            <a:stCxn id="1026" idx="3"/>
            <a:endCxn id="17" idx="1"/>
          </p:cNvCxnSpPr>
          <p:nvPr/>
        </p:nvCxnSpPr>
        <p:spPr>
          <a:xfrm>
            <a:off x="4310016" y="5562003"/>
            <a:ext cx="1110765" cy="11518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400A9D1-5410-9A82-71C4-56A8FD332214}"/>
              </a:ext>
            </a:extLst>
          </p:cNvPr>
          <p:cNvCxnSpPr>
            <a:cxnSpLocks/>
            <a:stCxn id="8" idx="2"/>
            <a:endCxn id="17" idx="0"/>
          </p:cNvCxnSpPr>
          <p:nvPr/>
        </p:nvCxnSpPr>
        <p:spPr>
          <a:xfrm>
            <a:off x="5814905" y="3902826"/>
            <a:ext cx="387318" cy="738238"/>
          </a:xfrm>
          <a:prstGeom prst="straightConnector1">
            <a:avLst/>
          </a:prstGeom>
          <a:ln w="38100">
            <a:solidFill>
              <a:srgbClr val="00206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5D4F23E-9129-1FC0-7B41-AFDC7D37D499}"/>
              </a:ext>
            </a:extLst>
          </p:cNvPr>
          <p:cNvSpPr txBox="1"/>
          <p:nvPr/>
        </p:nvSpPr>
        <p:spPr>
          <a:xfrm>
            <a:off x="4359536" y="5623645"/>
            <a:ext cx="921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Predation, parasitism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734D971-76C7-320C-F144-093ECAE0FB2B}"/>
              </a:ext>
            </a:extLst>
          </p:cNvPr>
          <p:cNvSpPr txBox="1"/>
          <p:nvPr/>
        </p:nvSpPr>
        <p:spPr>
          <a:xfrm>
            <a:off x="5280879" y="1698867"/>
            <a:ext cx="921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Predation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C510972-7F84-AB11-8663-08D048ADFA48}"/>
              </a:ext>
            </a:extLst>
          </p:cNvPr>
          <p:cNvCxnSpPr>
            <a:cxnSpLocks/>
            <a:stCxn id="5" idx="2"/>
            <a:endCxn id="1026" idx="0"/>
          </p:cNvCxnSpPr>
          <p:nvPr/>
        </p:nvCxnSpPr>
        <p:spPr>
          <a:xfrm>
            <a:off x="2477401" y="3720702"/>
            <a:ext cx="770587" cy="113011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5B474BB-4168-AB67-D9DF-AA5A75069BA5}"/>
              </a:ext>
            </a:extLst>
          </p:cNvPr>
          <p:cNvCxnSpPr>
            <a:cxnSpLocks/>
            <a:stCxn id="8" idx="2"/>
            <a:endCxn id="1026" idx="0"/>
          </p:cNvCxnSpPr>
          <p:nvPr/>
        </p:nvCxnSpPr>
        <p:spPr>
          <a:xfrm flipH="1">
            <a:off x="3247988" y="3902826"/>
            <a:ext cx="2566917" cy="947992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D3F1605-B93D-9E66-E8DC-A9AC7E182FC8}"/>
              </a:ext>
            </a:extLst>
          </p:cNvPr>
          <p:cNvSpPr txBox="1"/>
          <p:nvPr/>
        </p:nvSpPr>
        <p:spPr>
          <a:xfrm>
            <a:off x="3774893" y="4573819"/>
            <a:ext cx="921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Predation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CB6EAF2-845E-5A1C-7D47-67823844E1CA}"/>
              </a:ext>
            </a:extLst>
          </p:cNvPr>
          <p:cNvSpPr txBox="1"/>
          <p:nvPr/>
        </p:nvSpPr>
        <p:spPr>
          <a:xfrm>
            <a:off x="2110599" y="4242006"/>
            <a:ext cx="921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Predation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98E9A6A-5C8C-2642-EE7C-698676AC555D}"/>
              </a:ext>
            </a:extLst>
          </p:cNvPr>
          <p:cNvCxnSpPr>
            <a:cxnSpLocks/>
            <a:stCxn id="8" idx="1"/>
            <a:endCxn id="5" idx="3"/>
          </p:cNvCxnSpPr>
          <p:nvPr/>
        </p:nvCxnSpPr>
        <p:spPr>
          <a:xfrm flipH="1">
            <a:off x="3430046" y="3240949"/>
            <a:ext cx="1538058" cy="1037"/>
          </a:xfrm>
          <a:prstGeom prst="straightConnector1">
            <a:avLst/>
          </a:prstGeom>
          <a:ln w="381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50A54B51-4031-BE1F-8477-9EE5FCA8F532}"/>
              </a:ext>
            </a:extLst>
          </p:cNvPr>
          <p:cNvSpPr txBox="1"/>
          <p:nvPr/>
        </p:nvSpPr>
        <p:spPr>
          <a:xfrm>
            <a:off x="4016164" y="3231968"/>
            <a:ext cx="10267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Competition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58A1478-0FDB-2E99-F18A-AD66498ACB72}"/>
              </a:ext>
            </a:extLst>
          </p:cNvPr>
          <p:cNvCxnSpPr>
            <a:cxnSpLocks/>
            <a:stCxn id="14" idx="1"/>
            <a:endCxn id="5" idx="0"/>
          </p:cNvCxnSpPr>
          <p:nvPr/>
        </p:nvCxnSpPr>
        <p:spPr>
          <a:xfrm flipH="1">
            <a:off x="2477401" y="1259547"/>
            <a:ext cx="1110057" cy="1503722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433548C-EC32-5871-126A-E794C1BC8419}"/>
              </a:ext>
            </a:extLst>
          </p:cNvPr>
          <p:cNvCxnSpPr>
            <a:cxnSpLocks/>
            <a:stCxn id="14" idx="3"/>
            <a:endCxn id="8" idx="0"/>
          </p:cNvCxnSpPr>
          <p:nvPr/>
        </p:nvCxnSpPr>
        <p:spPr>
          <a:xfrm>
            <a:off x="4968104" y="1259547"/>
            <a:ext cx="846801" cy="13195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C055222-C4F9-07EF-D96A-A5AE37E70D71}"/>
              </a:ext>
            </a:extLst>
          </p:cNvPr>
          <p:cNvSpPr txBox="1"/>
          <p:nvPr/>
        </p:nvSpPr>
        <p:spPr>
          <a:xfrm>
            <a:off x="2419441" y="1533362"/>
            <a:ext cx="921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Predation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CB6F130-26D5-C53C-5A8F-74D77D0664F9}"/>
              </a:ext>
            </a:extLst>
          </p:cNvPr>
          <p:cNvSpPr txBox="1"/>
          <p:nvPr/>
        </p:nvSpPr>
        <p:spPr>
          <a:xfrm>
            <a:off x="4532931" y="4380506"/>
            <a:ext cx="921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2060"/>
                </a:solidFill>
              </a:rPr>
              <a:t>Trophic Cascade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927463D-3BFD-147F-D21D-9DAF3D9FA40E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>
            <a:off x="2477401" y="3720702"/>
            <a:ext cx="3724822" cy="920362"/>
          </a:xfrm>
          <a:prstGeom prst="straightConnector1">
            <a:avLst/>
          </a:prstGeom>
          <a:ln w="38100">
            <a:solidFill>
              <a:srgbClr val="00206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FA1FE97-209B-016E-119A-C39243DB4EC6}"/>
              </a:ext>
            </a:extLst>
          </p:cNvPr>
          <p:cNvCxnSpPr>
            <a:cxnSpLocks/>
            <a:stCxn id="14" idx="2"/>
            <a:endCxn id="1026" idx="0"/>
          </p:cNvCxnSpPr>
          <p:nvPr/>
        </p:nvCxnSpPr>
        <p:spPr>
          <a:xfrm flipH="1">
            <a:off x="3247988" y="2071013"/>
            <a:ext cx="1029793" cy="2779805"/>
          </a:xfrm>
          <a:prstGeom prst="straightConnector1">
            <a:avLst/>
          </a:prstGeom>
          <a:ln w="38100">
            <a:solidFill>
              <a:srgbClr val="00206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39A4E479-D453-40B2-A525-DA38F48EF498}"/>
              </a:ext>
            </a:extLst>
          </p:cNvPr>
          <p:cNvSpPr txBox="1"/>
          <p:nvPr/>
        </p:nvSpPr>
        <p:spPr>
          <a:xfrm>
            <a:off x="5851044" y="3919490"/>
            <a:ext cx="921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2060"/>
                </a:solidFill>
              </a:rPr>
              <a:t>Trophic Cascade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E17A925-EAC3-03CD-2746-B2AE217A8F15}"/>
              </a:ext>
            </a:extLst>
          </p:cNvPr>
          <p:cNvSpPr txBox="1"/>
          <p:nvPr/>
        </p:nvSpPr>
        <p:spPr>
          <a:xfrm>
            <a:off x="3347626" y="2204825"/>
            <a:ext cx="921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2060"/>
                </a:solidFill>
              </a:rPr>
              <a:t>Trophic Cascade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3B8A8D-0C00-F11F-7783-F05F2C3270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72" t="19014" r="38436" b="37068"/>
          <a:stretch/>
        </p:blipFill>
        <p:spPr bwMode="auto">
          <a:xfrm>
            <a:off x="2185959" y="4850818"/>
            <a:ext cx="2124057" cy="142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8222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A1DEF8F-8F16-5DE7-2E91-ACA23328E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4544" y="890717"/>
            <a:ext cx="3266881" cy="1468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4B8712-8ECE-B13D-1859-D06EB9D0D996}"/>
              </a:ext>
            </a:extLst>
          </p:cNvPr>
          <p:cNvSpPr txBox="1"/>
          <p:nvPr/>
        </p:nvSpPr>
        <p:spPr>
          <a:xfrm>
            <a:off x="4474744" y="258572"/>
            <a:ext cx="2966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Mexican free-tailed bat, focal species, secondary consumer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9198C0-AF4B-5B66-A24D-6544769BF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06" y="4484385"/>
            <a:ext cx="2740090" cy="18187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C374F2-768A-4D5C-9F17-1CAF03FDE6B9}"/>
              </a:ext>
            </a:extLst>
          </p:cNvPr>
          <p:cNvSpPr txBox="1"/>
          <p:nvPr/>
        </p:nvSpPr>
        <p:spPr>
          <a:xfrm>
            <a:off x="587511" y="4115053"/>
            <a:ext cx="2666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Cave fungi, decomposer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ED3AFE-D8CD-55B1-6B2F-C783CB2435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6874" y="3049036"/>
            <a:ext cx="1502229" cy="15022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3CBB68-5982-39F5-AA16-DAFF5DCA904F}"/>
              </a:ext>
            </a:extLst>
          </p:cNvPr>
          <p:cNvSpPr txBox="1"/>
          <p:nvPr/>
        </p:nvSpPr>
        <p:spPr>
          <a:xfrm>
            <a:off x="5452092" y="4551265"/>
            <a:ext cx="1011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Guano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F744EB-0187-533A-A9CA-2A0A905111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5963" y="4642638"/>
            <a:ext cx="2002972" cy="15022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86B964-1DE4-714D-9996-8D2B02846351}"/>
              </a:ext>
            </a:extLst>
          </p:cNvPr>
          <p:cNvSpPr txBox="1"/>
          <p:nvPr/>
        </p:nvSpPr>
        <p:spPr>
          <a:xfrm>
            <a:off x="8861497" y="6143862"/>
            <a:ext cx="2391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Millipede, decomposer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4526D4-E209-4F9E-94C3-E64A5D0E4C1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339" t="22483" r="2595" b="19756"/>
          <a:stretch/>
        </p:blipFill>
        <p:spPr>
          <a:xfrm>
            <a:off x="614210" y="2424462"/>
            <a:ext cx="2666079" cy="10347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F377897-0FD9-F5CF-2CCC-CCDAE7AF14F7}"/>
              </a:ext>
            </a:extLst>
          </p:cNvPr>
          <p:cNvSpPr txBox="1"/>
          <p:nvPr/>
        </p:nvSpPr>
        <p:spPr>
          <a:xfrm>
            <a:off x="984548" y="1778131"/>
            <a:ext cx="1872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Blind swamp eel, decomposer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269AC2-8975-39BB-1FE8-7CF7D7C152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9183" b="9468"/>
          <a:stretch/>
        </p:blipFill>
        <p:spPr>
          <a:xfrm>
            <a:off x="8916960" y="1938700"/>
            <a:ext cx="2249334" cy="14903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0EB10D-D588-45B2-F41D-0B57EFB489EB}"/>
              </a:ext>
            </a:extLst>
          </p:cNvPr>
          <p:cNvSpPr txBox="1"/>
          <p:nvPr/>
        </p:nvSpPr>
        <p:spPr>
          <a:xfrm>
            <a:off x="8916960" y="1347236"/>
            <a:ext cx="2249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Whip scorpion, secondary consumer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33F83AE-C5E7-6B78-D974-6E2B29784211}"/>
              </a:ext>
            </a:extLst>
          </p:cNvPr>
          <p:cNvCxnSpPr>
            <a:cxnSpLocks/>
            <a:stCxn id="13" idx="2"/>
            <a:endCxn id="9" idx="0"/>
          </p:cNvCxnSpPr>
          <p:nvPr/>
        </p:nvCxnSpPr>
        <p:spPr>
          <a:xfrm>
            <a:off x="10041627" y="3429000"/>
            <a:ext cx="15822" cy="121363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9092009-AB31-7234-3618-DFFF9865EACA}"/>
              </a:ext>
            </a:extLst>
          </p:cNvPr>
          <p:cNvSpPr txBox="1"/>
          <p:nvPr/>
        </p:nvSpPr>
        <p:spPr>
          <a:xfrm>
            <a:off x="9973482" y="3800150"/>
            <a:ext cx="921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Predation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3C79797-7D90-2624-7289-A3FFB48F8D1B}"/>
              </a:ext>
            </a:extLst>
          </p:cNvPr>
          <p:cNvCxnSpPr>
            <a:cxnSpLocks/>
            <a:stCxn id="1026" idx="2"/>
            <a:endCxn id="7" idx="0"/>
          </p:cNvCxnSpPr>
          <p:nvPr/>
        </p:nvCxnSpPr>
        <p:spPr>
          <a:xfrm>
            <a:off x="5957985" y="2359638"/>
            <a:ext cx="4" cy="68939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C5B6613-0E8B-5875-1438-FA9877E3296C}"/>
              </a:ext>
            </a:extLst>
          </p:cNvPr>
          <p:cNvSpPr txBox="1"/>
          <p:nvPr/>
        </p:nvSpPr>
        <p:spPr>
          <a:xfrm>
            <a:off x="5883337" y="2392363"/>
            <a:ext cx="921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Defecates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12FA094-2645-3815-C419-7E36A7977603}"/>
              </a:ext>
            </a:extLst>
          </p:cNvPr>
          <p:cNvCxnSpPr>
            <a:cxnSpLocks/>
            <a:stCxn id="9" idx="1"/>
            <a:endCxn id="5" idx="3"/>
          </p:cNvCxnSpPr>
          <p:nvPr/>
        </p:nvCxnSpPr>
        <p:spPr>
          <a:xfrm flipH="1">
            <a:off x="3290596" y="5393753"/>
            <a:ext cx="5765367" cy="0"/>
          </a:xfrm>
          <a:prstGeom prst="straightConnector1">
            <a:avLst/>
          </a:prstGeom>
          <a:ln w="381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6DD4D11-4E6D-D072-4DB4-5BC90E3EFFA4}"/>
              </a:ext>
            </a:extLst>
          </p:cNvPr>
          <p:cNvSpPr txBox="1"/>
          <p:nvPr/>
        </p:nvSpPr>
        <p:spPr>
          <a:xfrm>
            <a:off x="5490482" y="5147603"/>
            <a:ext cx="10267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Competition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F307B89-2011-1592-0CCB-F72A9D1D34ED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6703767" y="4376740"/>
            <a:ext cx="2352196" cy="101701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E8C3988-6D6F-94D7-925C-CDBD70442A67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3290596" y="4385774"/>
            <a:ext cx="1916278" cy="100797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3711DFB5-901D-E10B-C4D8-59C4FB02B049}"/>
              </a:ext>
            </a:extLst>
          </p:cNvPr>
          <p:cNvSpPr txBox="1"/>
          <p:nvPr/>
        </p:nvSpPr>
        <p:spPr>
          <a:xfrm>
            <a:off x="7500104" y="4523571"/>
            <a:ext cx="921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Predation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9AD633-4A94-43D4-F45A-362009CFEC58}"/>
              </a:ext>
            </a:extLst>
          </p:cNvPr>
          <p:cNvSpPr txBox="1"/>
          <p:nvPr/>
        </p:nvSpPr>
        <p:spPr>
          <a:xfrm>
            <a:off x="3655491" y="4570666"/>
            <a:ext cx="921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Predation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EE64A13-BBA0-BC6C-A896-922189761167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3280289" y="2941826"/>
            <a:ext cx="2264044" cy="64600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E6CE13CD-78BC-16BA-CCFB-A3DBD7D6902F}"/>
              </a:ext>
            </a:extLst>
          </p:cNvPr>
          <p:cNvSpPr txBox="1"/>
          <p:nvPr/>
        </p:nvSpPr>
        <p:spPr>
          <a:xfrm>
            <a:off x="3965534" y="3277196"/>
            <a:ext cx="921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Predation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EF1FC37-2321-16E4-A2F1-5B982FE4A149}"/>
              </a:ext>
            </a:extLst>
          </p:cNvPr>
          <p:cNvCxnSpPr>
            <a:cxnSpLocks/>
            <a:stCxn id="1026" idx="3"/>
            <a:endCxn id="9" idx="1"/>
          </p:cNvCxnSpPr>
          <p:nvPr/>
        </p:nvCxnSpPr>
        <p:spPr>
          <a:xfrm>
            <a:off x="7591425" y="1625178"/>
            <a:ext cx="1464538" cy="3768575"/>
          </a:xfrm>
          <a:prstGeom prst="straightConnector1">
            <a:avLst/>
          </a:prstGeom>
          <a:ln w="38100">
            <a:solidFill>
              <a:srgbClr val="00206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D56A50A-25C1-A0B6-2CA0-FBBC5AC7ADBA}"/>
              </a:ext>
            </a:extLst>
          </p:cNvPr>
          <p:cNvCxnSpPr>
            <a:cxnSpLocks/>
            <a:stCxn id="1026" idx="1"/>
            <a:endCxn id="11" idx="3"/>
          </p:cNvCxnSpPr>
          <p:nvPr/>
        </p:nvCxnSpPr>
        <p:spPr>
          <a:xfrm flipH="1">
            <a:off x="3280289" y="1625178"/>
            <a:ext cx="1044255" cy="1316648"/>
          </a:xfrm>
          <a:prstGeom prst="straightConnector1">
            <a:avLst/>
          </a:prstGeom>
          <a:ln w="38100">
            <a:solidFill>
              <a:srgbClr val="00206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AC07992-BD95-155F-FD0F-AAE794A8376B}"/>
              </a:ext>
            </a:extLst>
          </p:cNvPr>
          <p:cNvCxnSpPr>
            <a:cxnSpLocks/>
            <a:stCxn id="1026" idx="1"/>
            <a:endCxn id="5" idx="3"/>
          </p:cNvCxnSpPr>
          <p:nvPr/>
        </p:nvCxnSpPr>
        <p:spPr>
          <a:xfrm flipH="1">
            <a:off x="3290596" y="1625178"/>
            <a:ext cx="1033948" cy="3768575"/>
          </a:xfrm>
          <a:prstGeom prst="straightConnector1">
            <a:avLst/>
          </a:prstGeom>
          <a:ln w="38100">
            <a:solidFill>
              <a:srgbClr val="00206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88CBB14C-6E3D-B839-C3BF-F300B6C0DF07}"/>
              </a:ext>
            </a:extLst>
          </p:cNvPr>
          <p:cNvSpPr txBox="1"/>
          <p:nvPr/>
        </p:nvSpPr>
        <p:spPr>
          <a:xfrm>
            <a:off x="7960775" y="2424462"/>
            <a:ext cx="921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2060"/>
                </a:solidFill>
              </a:rPr>
              <a:t>Habitat facilitation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663333C-231E-7F04-481C-9E8A5F32FD4A}"/>
              </a:ext>
            </a:extLst>
          </p:cNvPr>
          <p:cNvSpPr txBox="1"/>
          <p:nvPr/>
        </p:nvSpPr>
        <p:spPr>
          <a:xfrm>
            <a:off x="3127775" y="1690748"/>
            <a:ext cx="921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2060"/>
                </a:solidFill>
              </a:rPr>
              <a:t>Habitat facilitation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238CB95-1280-10CA-A0D3-3C971676FBD1}"/>
              </a:ext>
            </a:extLst>
          </p:cNvPr>
          <p:cNvCxnSpPr>
            <a:cxnSpLocks/>
            <a:stCxn id="13" idx="2"/>
            <a:endCxn id="5" idx="3"/>
          </p:cNvCxnSpPr>
          <p:nvPr/>
        </p:nvCxnSpPr>
        <p:spPr>
          <a:xfrm flipH="1">
            <a:off x="3290596" y="3429000"/>
            <a:ext cx="6751031" cy="1964753"/>
          </a:xfrm>
          <a:prstGeom prst="straightConnector1">
            <a:avLst/>
          </a:prstGeom>
          <a:ln w="38100">
            <a:solidFill>
              <a:srgbClr val="00206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3" name="TextBox 1032">
            <a:extLst>
              <a:ext uri="{FF2B5EF4-FFF2-40B4-BE49-F238E27FC236}">
                <a16:creationId xmlns:a16="http://schemas.microsoft.com/office/drawing/2014/main" id="{8C7CAD7D-65D0-0580-5CA1-6D6BD88BF3B1}"/>
              </a:ext>
            </a:extLst>
          </p:cNvPr>
          <p:cNvSpPr txBox="1"/>
          <p:nvPr/>
        </p:nvSpPr>
        <p:spPr>
          <a:xfrm>
            <a:off x="6997507" y="3648709"/>
            <a:ext cx="921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2060"/>
                </a:solidFill>
              </a:rPr>
              <a:t>Keystone predation</a:t>
            </a:r>
          </a:p>
        </p:txBody>
      </p:sp>
    </p:spTree>
    <p:extLst>
      <p:ext uri="{BB962C8B-B14F-4D97-AF65-F5344CB8AC3E}">
        <p14:creationId xmlns:p14="http://schemas.microsoft.com/office/powerpoint/2010/main" val="3995295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83</Words>
  <Application>Microsoft Office PowerPoint</Application>
  <PresentationFormat>Widescreen</PresentationFormat>
  <Paragraphs>30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U.S. Air Force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LUND, KYLE T Maj USAF AFGSC AFGSC/A3CT</dc:creator>
  <cp:lastModifiedBy>LUND, KYLE T Maj USAF AFGSC AFGSC/A3CT</cp:lastModifiedBy>
  <cp:revision>7</cp:revision>
  <dcterms:created xsi:type="dcterms:W3CDTF">2023-08-01T13:57:59Z</dcterms:created>
  <dcterms:modified xsi:type="dcterms:W3CDTF">2023-08-01T18:23:44Z</dcterms:modified>
</cp:coreProperties>
</file>

<file path=docProps/thumbnail.jpeg>
</file>